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sldIdLst>
    <p:sldId id="257" r:id="rId3"/>
    <p:sldId id="307" r:id="rId4"/>
    <p:sldId id="296" r:id="rId5"/>
    <p:sldId id="322" r:id="rId6"/>
    <p:sldId id="274" r:id="rId7"/>
    <p:sldId id="305" r:id="rId8"/>
    <p:sldId id="277" r:id="rId9"/>
    <p:sldId id="300" r:id="rId10"/>
    <p:sldId id="297" r:id="rId11"/>
    <p:sldId id="304" r:id="rId12"/>
    <p:sldId id="303" r:id="rId13"/>
    <p:sldId id="326" r:id="rId14"/>
    <p:sldId id="309" r:id="rId15"/>
    <p:sldId id="310" r:id="rId16"/>
    <p:sldId id="323" r:id="rId17"/>
    <p:sldId id="325" r:id="rId18"/>
    <p:sldId id="298" r:id="rId19"/>
    <p:sldId id="3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</a:rPr>
              <a:t>Graduation Rate 2015</a:t>
            </a:r>
          </a:p>
        </c:rich>
      </c:tx>
      <c:layout>
        <c:manualLayout>
          <c:xMode val="edge"/>
          <c:yMode val="edge"/>
          <c:x val="0.44627517079272983"/>
          <c:y val="3.68363549474488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sideWall>
    <c:backWall>
      <c:thickness val="0"/>
      <c:spPr>
        <a:noFill/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0E590D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32447425997507462"/>
                  <c:y val="4.0267075340490619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98.6%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9F7-43CF-95CD-BE6AD69D4635}"/>
                </c:ext>
              </c:extLst>
            </c:dLbl>
            <c:dLbl>
              <c:idx val="1"/>
              <c:layout>
                <c:manualLayout>
                  <c:x val="-0.24262489709847912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98.2%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9F7-43CF-95CD-BE6AD69D4635}"/>
                </c:ext>
              </c:extLst>
            </c:dLbl>
            <c:dLbl>
              <c:idx val="2"/>
              <c:layout>
                <c:manualLayout>
                  <c:x val="-0.16645346017964763"/>
                  <c:y val="2.0133619661178714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85.4%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9F7-43CF-95CD-BE6AD69D4635}"/>
                </c:ext>
              </c:extLst>
            </c:dLbl>
            <c:dLbl>
              <c:idx val="3"/>
              <c:layout>
                <c:manualLayout>
                  <c:x val="-0.20821114369501467"/>
                  <c:y val="-4.0404040404040404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86.1%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9F7-43CF-95CD-BE6AD69D46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charts'!$C$15:$F$15</c:f>
              <c:strCache>
                <c:ptCount val="4"/>
                <c:pt idx="0">
                  <c:v>Academy Students</c:v>
                </c:pt>
                <c:pt idx="1">
                  <c:v>CTE Concentrators/WCPSS</c:v>
                </c:pt>
                <c:pt idx="2">
                  <c:v>High Schools w/Academies</c:v>
                </c:pt>
                <c:pt idx="3">
                  <c:v>WCPSS</c:v>
                </c:pt>
              </c:strCache>
            </c:strRef>
          </c:cat>
          <c:val>
            <c:numRef>
              <c:f>'data for charts'!$C$16:$F$16</c:f>
              <c:numCache>
                <c:formatCode>0.0%</c:formatCode>
                <c:ptCount val="4"/>
                <c:pt idx="0">
                  <c:v>0.98599999999999999</c:v>
                </c:pt>
                <c:pt idx="1">
                  <c:v>0.98199999999999998</c:v>
                </c:pt>
                <c:pt idx="2">
                  <c:v>0.85399999999999998</c:v>
                </c:pt>
                <c:pt idx="3">
                  <c:v>0.86099999999999999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F7-43CF-95CD-BE6AD69D46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6329568"/>
        <c:axId val="146329960"/>
        <c:axId val="0"/>
      </c:bar3DChart>
      <c:catAx>
        <c:axId val="1463295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29960"/>
        <c:crosses val="autoZero"/>
        <c:auto val="1"/>
        <c:lblAlgn val="ctr"/>
        <c:lblOffset val="100"/>
        <c:noMultiLvlLbl val="0"/>
      </c:catAx>
      <c:valAx>
        <c:axId val="146329960"/>
        <c:scaling>
          <c:orientation val="minMax"/>
        </c:scaling>
        <c:delete val="1"/>
        <c:axPos val="b"/>
        <c:majorGridlines>
          <c:spPr>
            <a:ln w="6350" cap="flat" cmpd="sng" algn="ctr">
              <a:solidFill>
                <a:schemeClr val="tx1"/>
              </a:solidFill>
              <a:prstDash val="solid"/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4632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rgbClr val="008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toy, cluttered&#10;&#10;Description automatically generated">
            <a:extLst>
              <a:ext uri="{FF2B5EF4-FFF2-40B4-BE49-F238E27FC236}">
                <a16:creationId xmlns:a16="http://schemas.microsoft.com/office/drawing/2014/main" id="{98F72214-39BC-4C97-8B54-BDCAFDE32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625328" cy="54041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229294" y="5299822"/>
            <a:ext cx="962706" cy="621584"/>
          </a:xfrm>
          <a:prstGeom prst="line">
            <a:avLst/>
          </a:prstGeom>
          <a:ln w="444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898572"/>
            <a:ext cx="1584509" cy="8024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928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39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6152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5829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40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3143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402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0675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5088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124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213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222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5990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Layou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92052"/>
            <a:ext cx="10352314" cy="563880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61637" y="1127142"/>
            <a:ext cx="6430361" cy="5730858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29012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774888" y="1"/>
            <a:ext cx="4955949" cy="1998730"/>
          </a:xfrm>
          <a:prstGeom prst="parallelogram">
            <a:avLst>
              <a:gd name="adj" fmla="val 1863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62422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741339"/>
            <a:ext cx="7342622" cy="867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571A3DB0-0CD6-4521-A0DC-9F1DC1A19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234" y="64212"/>
            <a:ext cx="1345289" cy="1677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4B9C11-4C70-4F1D-AF60-DE239CBDE0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7163" y="136525"/>
            <a:ext cx="3231160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55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23103" y="5299821"/>
            <a:ext cx="1268897" cy="806727"/>
          </a:xfrm>
          <a:prstGeom prst="line">
            <a:avLst/>
          </a:prstGeom>
          <a:ln w="444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898572"/>
            <a:ext cx="1584509" cy="8024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998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3121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541638" y="7523"/>
            <a:ext cx="10352314" cy="5638806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38138" y="15189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8" name="Picture 7" descr="Diagram, text&#10;&#10;Description automatically generated">
            <a:extLst>
              <a:ext uri="{FF2B5EF4-FFF2-40B4-BE49-F238E27FC236}">
                <a16:creationId xmlns:a16="http://schemas.microsoft.com/office/drawing/2014/main" id="{F6490023-E1AE-4DFA-9352-F5F24677DA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6588" y="6998"/>
            <a:ext cx="2396175" cy="1635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7196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705848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7634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197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3602719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52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541638" y="7523"/>
            <a:ext cx="10352314" cy="5638806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38138" y="15189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8" name="Picture 7" descr="Diagram, text&#10;&#10;Description automatically generated">
            <a:extLst>
              <a:ext uri="{FF2B5EF4-FFF2-40B4-BE49-F238E27FC236}">
                <a16:creationId xmlns:a16="http://schemas.microsoft.com/office/drawing/2014/main" id="{F6490023-E1AE-4DFA-9352-F5F24677DA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6588" y="6998"/>
            <a:ext cx="2396175" cy="1635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5555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129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6713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681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2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1264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389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2820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0061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8265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786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F2709F-3398-4234-8B93-053ABDCD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39" t="7509" r="3271"/>
          <a:stretch/>
        </p:blipFill>
        <p:spPr>
          <a:xfrm>
            <a:off x="0" y="-69691"/>
            <a:ext cx="11064433" cy="4389801"/>
          </a:xfrm>
          <a:prstGeom prst="rect">
            <a:avLst/>
          </a:prstGeom>
        </p:spPr>
      </p:pic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3556000" y="-95781"/>
            <a:ext cx="8635996" cy="502338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74207" y="924560"/>
            <a:ext cx="6717791" cy="593344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29012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62422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741339"/>
            <a:ext cx="7342622" cy="867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956C6-9BF5-4620-95AC-FAEC2F41BE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4314" y="4320110"/>
            <a:ext cx="2066723" cy="2036240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21153AC-2EBC-4585-9382-6E16F03652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73381" y="108026"/>
            <a:ext cx="2113817" cy="18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77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6262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rgbClr val="008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toy, cluttered&#10;&#10;Description automatically generated">
            <a:extLst>
              <a:ext uri="{FF2B5EF4-FFF2-40B4-BE49-F238E27FC236}">
                <a16:creationId xmlns:a16="http://schemas.microsoft.com/office/drawing/2014/main" id="{98F72214-39BC-4C97-8B54-BDCAFDE32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0625328" cy="54041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1" y="-6"/>
            <a:ext cx="8851036" cy="412812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149" y="3819525"/>
            <a:ext cx="2300951" cy="1169537"/>
          </a:xfrm>
          <a:prstGeom prst="line">
            <a:avLst/>
          </a:prstGeom>
          <a:ln w="444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55F67F-000B-474E-8161-8FD88DF47CB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1974" y="5657241"/>
            <a:ext cx="1268897" cy="806727"/>
          </a:xfrm>
          <a:prstGeom prst="line">
            <a:avLst/>
          </a:prstGeom>
          <a:ln w="444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78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240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541638" y="7523"/>
            <a:ext cx="10352314" cy="5638806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38138" y="15189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8" name="Picture 7" descr="Diagram, text&#10;&#10;Description automatically generated">
            <a:extLst>
              <a:ext uri="{FF2B5EF4-FFF2-40B4-BE49-F238E27FC236}">
                <a16:creationId xmlns:a16="http://schemas.microsoft.com/office/drawing/2014/main" id="{F6490023-E1AE-4DFA-9352-F5F24677DA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6588" y="6998"/>
            <a:ext cx="2396175" cy="1635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3626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F2709F-3398-4234-8B93-053ABDCD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39" t="7509" r="3271"/>
          <a:stretch/>
        </p:blipFill>
        <p:spPr>
          <a:xfrm>
            <a:off x="0" y="-69691"/>
            <a:ext cx="11064433" cy="4389801"/>
          </a:xfrm>
          <a:prstGeom prst="rect">
            <a:avLst/>
          </a:prstGeom>
        </p:spPr>
      </p:pic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3556000" y="-95781"/>
            <a:ext cx="8635996" cy="502338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74207" y="924560"/>
            <a:ext cx="6717791" cy="593344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29012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62422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741339"/>
            <a:ext cx="7342622" cy="867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956C6-9BF5-4620-95AC-FAEC2F41BE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4314" y="4320110"/>
            <a:ext cx="2066723" cy="2036240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21153AC-2EBC-4585-9382-6E16F03652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73381" y="108026"/>
            <a:ext cx="2113817" cy="18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68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31696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8205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164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2782211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7545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246712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554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5059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623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2719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986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221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9540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233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663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571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4370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935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4465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6535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9333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91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498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jp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18.png"/><Relationship Id="rId10" Type="http://schemas.openxmlformats.org/officeDocument/2006/relationships/image" Target="../media/image28.jpeg"/><Relationship Id="rId4" Type="http://schemas.openxmlformats.org/officeDocument/2006/relationships/image" Target="../media/image9.jp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8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jevans3@wcpss.net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jp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jevans3@wcpss.net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jp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0D9E49-21B3-4837-8F06-2E6A248FD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934" y="4585699"/>
            <a:ext cx="8554808" cy="1631341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FDC556F2-8EA3-40FD-9B87-F7DAD6896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762" y="342560"/>
            <a:ext cx="2306479" cy="2875410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B485515F-A52C-43D4-A44F-6320965A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81" y="273894"/>
            <a:ext cx="3231604" cy="2966264"/>
          </a:xfrm>
          <a:prstGeom prst="rect">
            <a:avLst/>
          </a:prstGeom>
        </p:spPr>
      </p:pic>
      <p:pic>
        <p:nvPicPr>
          <p:cNvPr id="9" name="Picture 8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82AA5E4D-B8C2-49A5-B929-5C4645A87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73" y="5366390"/>
            <a:ext cx="2196573" cy="14640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1D4F63-FBB3-4B2C-9588-04E85C03E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6958" y="5366390"/>
            <a:ext cx="2200319" cy="1367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D71822-1240-475A-B346-F3E689DA8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590" y="342560"/>
            <a:ext cx="6909671" cy="4243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1CCC7D5-E345-4AA1-8F00-51793A28B411}"/>
              </a:ext>
            </a:extLst>
          </p:cNvPr>
          <p:cNvSpPr/>
          <p:nvPr/>
        </p:nvSpPr>
        <p:spPr>
          <a:xfrm rot="5400000">
            <a:off x="62086" y="-111185"/>
            <a:ext cx="2802832" cy="2927002"/>
          </a:xfrm>
          <a:prstGeom prst="rtTriangle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0DC22A-C424-4E35-A2C1-1765D74C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2" b="3481"/>
          <a:stretch/>
        </p:blipFill>
        <p:spPr>
          <a:xfrm>
            <a:off x="1808921" y="-49102"/>
            <a:ext cx="10383077" cy="28028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DD7CF0-76DB-470D-A742-AEDE54EC2F39}"/>
              </a:ext>
            </a:extLst>
          </p:cNvPr>
          <p:cNvSpPr txBox="1"/>
          <p:nvPr/>
        </p:nvSpPr>
        <p:spPr>
          <a:xfrm>
            <a:off x="4492508" y="2975309"/>
            <a:ext cx="87306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of this Opportunity </a:t>
            </a:r>
            <a:r>
              <a:rPr lang="en-US" sz="3400" dirty="0">
                <a:solidFill>
                  <a:srgbClr val="FFFFFF"/>
                </a:solidFill>
                <a:latin typeface="Calibri" panose="020F0502020204030204"/>
              </a:rPr>
              <a:t>Students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2D9A19-0A96-490C-A908-C33CDCF14D41}"/>
              </a:ext>
            </a:extLst>
          </p:cNvPr>
          <p:cNvSpPr txBox="1"/>
          <p:nvPr/>
        </p:nvSpPr>
        <p:spPr>
          <a:xfrm>
            <a:off x="0" y="3722374"/>
            <a:ext cx="12672391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Participate in fieldtrips and unique learning opportunities!!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Learn to think critically and problem solve!!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part of a group that is like family!!!</a:t>
            </a:r>
          </a:p>
          <a:p>
            <a:pPr lvl="0">
              <a:spcAft>
                <a:spcPts val="3000"/>
              </a:spcAft>
              <a:defRPr/>
            </a:pPr>
            <a:r>
              <a:rPr lang="en-US" sz="2800" dirty="0">
                <a:solidFill>
                  <a:srgbClr val="FFFFFF"/>
                </a:solidFill>
              </a:rPr>
              <a:t>      Have access to a professional network!!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B411D3-E2A0-4AAF-8668-B99B68894201}"/>
              </a:ext>
            </a:extLst>
          </p:cNvPr>
          <p:cNvCxnSpPr>
            <a:endCxn id="28" idx="4"/>
          </p:cNvCxnSpPr>
          <p:nvPr/>
        </p:nvCxnSpPr>
        <p:spPr>
          <a:xfrm flipH="1">
            <a:off x="1" y="1008993"/>
            <a:ext cx="1808920" cy="1744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C244B96-9BF1-4925-909E-75B97CE64901}"/>
              </a:ext>
            </a:extLst>
          </p:cNvPr>
          <p:cNvSpPr/>
          <p:nvPr/>
        </p:nvSpPr>
        <p:spPr>
          <a:xfrm>
            <a:off x="1699591" y="1143000"/>
            <a:ext cx="258418" cy="206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2A6044-FA01-41A8-B24A-69E663D7FC00}"/>
              </a:ext>
            </a:extLst>
          </p:cNvPr>
          <p:cNvSpPr/>
          <p:nvPr/>
        </p:nvSpPr>
        <p:spPr>
          <a:xfrm>
            <a:off x="1958009" y="248478"/>
            <a:ext cx="1431234" cy="720759"/>
          </a:xfrm>
          <a:prstGeom prst="rect">
            <a:avLst/>
          </a:prstGeom>
          <a:solidFill>
            <a:srgbClr val="0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6649A918-FF8F-4B6E-8D88-26AE19606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5" y="81805"/>
            <a:ext cx="1518698" cy="101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89E9B982-3D30-496B-97E8-83ADCA97C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2" y="2574071"/>
            <a:ext cx="2406464" cy="16039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B2EC7779-9E28-4EDE-A024-17D189FBB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882" y="4945724"/>
            <a:ext cx="3116980" cy="188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B7DC5C-EC75-43A2-B3A9-16AF6AC18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735" y="506896"/>
            <a:ext cx="3887787" cy="4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46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1CCC7D5-E345-4AA1-8F00-51793A28B411}"/>
              </a:ext>
            </a:extLst>
          </p:cNvPr>
          <p:cNvSpPr/>
          <p:nvPr/>
        </p:nvSpPr>
        <p:spPr>
          <a:xfrm rot="5400000">
            <a:off x="62086" y="-111185"/>
            <a:ext cx="2802832" cy="2927002"/>
          </a:xfrm>
          <a:prstGeom prst="rtTriangle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0DC22A-C424-4E35-A2C1-1765D74C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2" b="3481"/>
          <a:stretch/>
        </p:blipFill>
        <p:spPr>
          <a:xfrm>
            <a:off x="1808921" y="-49102"/>
            <a:ext cx="10383077" cy="280283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72D9A19-0A96-490C-A908-C33CDCF14D41}"/>
              </a:ext>
            </a:extLst>
          </p:cNvPr>
          <p:cNvSpPr txBox="1"/>
          <p:nvPr/>
        </p:nvSpPr>
        <p:spPr>
          <a:xfrm>
            <a:off x="0" y="3722374"/>
            <a:ext cx="126723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access to internships and apprenticeships!!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Have access to well paying jobs upon graduation!!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Be prepared for career, college or whatever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/>
              </a:rPr>
              <a:t>thei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next steps are!!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leave the academy a more confident prepared person!!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B411D3-E2A0-4AAF-8668-B99B68894201}"/>
              </a:ext>
            </a:extLst>
          </p:cNvPr>
          <p:cNvCxnSpPr>
            <a:endCxn id="28" idx="4"/>
          </p:cNvCxnSpPr>
          <p:nvPr/>
        </p:nvCxnSpPr>
        <p:spPr>
          <a:xfrm flipH="1">
            <a:off x="1" y="1008993"/>
            <a:ext cx="1808920" cy="1744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C244B96-9BF1-4925-909E-75B97CE64901}"/>
              </a:ext>
            </a:extLst>
          </p:cNvPr>
          <p:cNvSpPr/>
          <p:nvPr/>
        </p:nvSpPr>
        <p:spPr>
          <a:xfrm>
            <a:off x="1699591" y="1143000"/>
            <a:ext cx="258418" cy="206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2A6044-FA01-41A8-B24A-69E663D7FC00}"/>
              </a:ext>
            </a:extLst>
          </p:cNvPr>
          <p:cNvSpPr/>
          <p:nvPr/>
        </p:nvSpPr>
        <p:spPr>
          <a:xfrm>
            <a:off x="1958009" y="248478"/>
            <a:ext cx="1431234" cy="720759"/>
          </a:xfrm>
          <a:prstGeom prst="rect">
            <a:avLst/>
          </a:prstGeom>
          <a:solidFill>
            <a:srgbClr val="0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6649A918-FF8F-4B6E-8D88-26AE19606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5" y="81805"/>
            <a:ext cx="1518698" cy="101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89E9B982-3D30-496B-97E8-83ADCA97C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2" y="2574071"/>
            <a:ext cx="2406464" cy="16039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E5DE20-74C7-4394-9751-72F3D2092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667" y="4202123"/>
            <a:ext cx="2235980" cy="136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F01126-A761-478B-B14F-160840390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363" y="473937"/>
            <a:ext cx="3388213" cy="495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B2A092-BED3-44DB-BCE8-0A2E63430BBB}"/>
              </a:ext>
            </a:extLst>
          </p:cNvPr>
          <p:cNvSpPr txBox="1"/>
          <p:nvPr/>
        </p:nvSpPr>
        <p:spPr>
          <a:xfrm>
            <a:off x="4530216" y="2975309"/>
            <a:ext cx="87306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of this Opportunity </a:t>
            </a:r>
            <a:r>
              <a:rPr lang="en-US" sz="3400" dirty="0">
                <a:solidFill>
                  <a:srgbClr val="FFFFFF"/>
                </a:solidFill>
                <a:latin typeface="Calibri" panose="020F0502020204030204"/>
              </a:rPr>
              <a:t>Students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Will:</a:t>
            </a:r>
          </a:p>
        </p:txBody>
      </p:sp>
    </p:spTree>
    <p:extLst>
      <p:ext uri="{BB962C8B-B14F-4D97-AF65-F5344CB8AC3E}">
        <p14:creationId xmlns:p14="http://schemas.microsoft.com/office/powerpoint/2010/main" val="3299088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1CCC7D5-E345-4AA1-8F00-51793A28B411}"/>
              </a:ext>
            </a:extLst>
          </p:cNvPr>
          <p:cNvSpPr/>
          <p:nvPr/>
        </p:nvSpPr>
        <p:spPr>
          <a:xfrm rot="5400000">
            <a:off x="62086" y="-111185"/>
            <a:ext cx="2802832" cy="2927002"/>
          </a:xfrm>
          <a:prstGeom prst="rtTriangle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0DC22A-C424-4E35-A2C1-1765D74C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2" b="3481"/>
          <a:stretch/>
        </p:blipFill>
        <p:spPr>
          <a:xfrm>
            <a:off x="1808921" y="-49102"/>
            <a:ext cx="10383077" cy="280283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B411D3-E2A0-4AAF-8668-B99B68894201}"/>
              </a:ext>
            </a:extLst>
          </p:cNvPr>
          <p:cNvCxnSpPr>
            <a:endCxn id="28" idx="4"/>
          </p:cNvCxnSpPr>
          <p:nvPr/>
        </p:nvCxnSpPr>
        <p:spPr>
          <a:xfrm flipH="1">
            <a:off x="1" y="1008993"/>
            <a:ext cx="1808920" cy="1744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C244B96-9BF1-4925-909E-75B97CE64901}"/>
              </a:ext>
            </a:extLst>
          </p:cNvPr>
          <p:cNvSpPr/>
          <p:nvPr/>
        </p:nvSpPr>
        <p:spPr>
          <a:xfrm>
            <a:off x="1699591" y="1143000"/>
            <a:ext cx="258418" cy="206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2A6044-FA01-41A8-B24A-69E663D7FC00}"/>
              </a:ext>
            </a:extLst>
          </p:cNvPr>
          <p:cNvSpPr/>
          <p:nvPr/>
        </p:nvSpPr>
        <p:spPr>
          <a:xfrm>
            <a:off x="1958009" y="248478"/>
            <a:ext cx="1431234" cy="720759"/>
          </a:xfrm>
          <a:prstGeom prst="rect">
            <a:avLst/>
          </a:prstGeom>
          <a:solidFill>
            <a:srgbClr val="0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6649A918-FF8F-4B6E-8D88-26AE19606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5" y="81805"/>
            <a:ext cx="1518698" cy="101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89E9B982-3D30-496B-97E8-83ADCA97C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2" y="2574071"/>
            <a:ext cx="2406464" cy="16039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F01126-A761-478B-B14F-160840390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363" y="473937"/>
            <a:ext cx="3388213" cy="495300"/>
          </a:xfrm>
          <a:prstGeom prst="rect">
            <a:avLst/>
          </a:prstGeom>
        </p:spPr>
      </p:pic>
      <p:pic>
        <p:nvPicPr>
          <p:cNvPr id="1030" name="Picture 6" descr="Dell Logo, history, meaning, symbol, PNG">
            <a:extLst>
              <a:ext uri="{FF2B5EF4-FFF2-40B4-BE49-F238E27FC236}">
                <a16:creationId xmlns:a16="http://schemas.microsoft.com/office/drawing/2014/main" id="{D7C64D10-E7CF-42F0-8110-EF17790B7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34" y="3550678"/>
            <a:ext cx="5788241" cy="325588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8606155-1F2F-451C-B629-E0DF73DB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34" y="3550677"/>
            <a:ext cx="5788241" cy="3255885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5EB726D-91F6-48EB-8BE2-90226100F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33" y="3570774"/>
            <a:ext cx="5788241" cy="321568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areer Exploration / NCTAP-North Carolina Triangle Apprenticeship Program">
            <a:extLst>
              <a:ext uri="{FF2B5EF4-FFF2-40B4-BE49-F238E27FC236}">
                <a16:creationId xmlns:a16="http://schemas.microsoft.com/office/drawing/2014/main" id="{5EBDDE72-617D-4E39-A7EA-804B46AA9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32" y="3570773"/>
            <a:ext cx="5788241" cy="321568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mazon finally strikes a deal with VISA">
            <a:extLst>
              <a:ext uri="{FF2B5EF4-FFF2-40B4-BE49-F238E27FC236}">
                <a16:creationId xmlns:a16="http://schemas.microsoft.com/office/drawing/2014/main" id="{B58E4F6C-8CDF-453D-AE94-FA9DDF9BD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32" y="3549672"/>
            <a:ext cx="5788241" cy="325588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WakeWorks Employer Kit | Wake Technical Community College">
            <a:extLst>
              <a:ext uri="{FF2B5EF4-FFF2-40B4-BE49-F238E27FC236}">
                <a16:creationId xmlns:a16="http://schemas.microsoft.com/office/drawing/2014/main" id="{D080F314-AB9B-4CF5-9014-3BCEFF00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63" y="3523899"/>
            <a:ext cx="5799809" cy="3307429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565F9-C7B7-4D0F-BF16-8ACFA7B548BB}"/>
              </a:ext>
            </a:extLst>
          </p:cNvPr>
          <p:cNvSpPr txBox="1"/>
          <p:nvPr/>
        </p:nvSpPr>
        <p:spPr>
          <a:xfrm>
            <a:off x="4412194" y="2953604"/>
            <a:ext cx="6409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Partners We Have Engaged With:</a:t>
            </a:r>
          </a:p>
        </p:txBody>
      </p:sp>
      <p:pic>
        <p:nvPicPr>
          <p:cNvPr id="1046" name="Picture 22" descr="Kratzer chosen to lead Bühler Aeroglide | 2019-04-25 | Pet Food Processing">
            <a:extLst>
              <a:ext uri="{FF2B5EF4-FFF2-40B4-BE49-F238E27FC236}">
                <a16:creationId xmlns:a16="http://schemas.microsoft.com/office/drawing/2014/main" id="{015F9FDF-363A-49BA-B4A0-CC875FB4B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978" y="3524737"/>
            <a:ext cx="5777094" cy="3295048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ECU College of... - ECU College of Engineering and Technology">
            <a:extLst>
              <a:ext uri="{FF2B5EF4-FFF2-40B4-BE49-F238E27FC236}">
                <a16:creationId xmlns:a16="http://schemas.microsoft.com/office/drawing/2014/main" id="{0A06EC3A-0194-4945-8A73-7AB5EECA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46" y="3536450"/>
            <a:ext cx="5788241" cy="3294878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68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1CCC7D5-E345-4AA1-8F00-51793A28B411}"/>
              </a:ext>
            </a:extLst>
          </p:cNvPr>
          <p:cNvSpPr/>
          <p:nvPr/>
        </p:nvSpPr>
        <p:spPr>
          <a:xfrm rot="5400000">
            <a:off x="62086" y="-111185"/>
            <a:ext cx="2802832" cy="2927002"/>
          </a:xfrm>
          <a:prstGeom prst="rtTriangle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0DC22A-C424-4E35-A2C1-1765D74C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2" b="3481"/>
          <a:stretch/>
        </p:blipFill>
        <p:spPr>
          <a:xfrm>
            <a:off x="1808921" y="-49102"/>
            <a:ext cx="10383077" cy="280283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B411D3-E2A0-4AAF-8668-B99B68894201}"/>
              </a:ext>
            </a:extLst>
          </p:cNvPr>
          <p:cNvCxnSpPr>
            <a:endCxn id="28" idx="4"/>
          </p:cNvCxnSpPr>
          <p:nvPr/>
        </p:nvCxnSpPr>
        <p:spPr>
          <a:xfrm flipH="1">
            <a:off x="1" y="1008993"/>
            <a:ext cx="1808920" cy="1744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C244B96-9BF1-4925-909E-75B97CE64901}"/>
              </a:ext>
            </a:extLst>
          </p:cNvPr>
          <p:cNvSpPr/>
          <p:nvPr/>
        </p:nvSpPr>
        <p:spPr>
          <a:xfrm>
            <a:off x="1699591" y="1143000"/>
            <a:ext cx="258418" cy="206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2A6044-FA01-41A8-B24A-69E663D7FC00}"/>
              </a:ext>
            </a:extLst>
          </p:cNvPr>
          <p:cNvSpPr/>
          <p:nvPr/>
        </p:nvSpPr>
        <p:spPr>
          <a:xfrm>
            <a:off x="1958009" y="248478"/>
            <a:ext cx="1431234" cy="720759"/>
          </a:xfrm>
          <a:prstGeom prst="rect">
            <a:avLst/>
          </a:prstGeom>
          <a:solidFill>
            <a:srgbClr val="0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6649A918-FF8F-4B6E-8D88-26AE19606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5" y="81805"/>
            <a:ext cx="1518698" cy="101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842FA-63B0-4772-B13B-D4141FCEA32D}"/>
              </a:ext>
            </a:extLst>
          </p:cNvPr>
          <p:cNvSpPr txBox="1"/>
          <p:nvPr/>
        </p:nvSpPr>
        <p:spPr>
          <a:xfrm>
            <a:off x="2806791" y="2692297"/>
            <a:ext cx="92649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Being in an Academy Translates Into Success!!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C86FA61-F0AD-448C-A9AC-DE594E22B4AA}"/>
              </a:ext>
            </a:extLst>
          </p:cNvPr>
          <p:cNvGraphicFramePr>
            <a:graphicFrameLocks noGrp="1"/>
          </p:cNvGraphicFramePr>
          <p:nvPr/>
        </p:nvGraphicFramePr>
        <p:xfrm>
          <a:off x="2827811" y="3124201"/>
          <a:ext cx="7200900" cy="3782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F6F98CA-559F-4088-826B-0ADB643DB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393" y="473937"/>
            <a:ext cx="3292132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62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1CCC7D5-E345-4AA1-8F00-51793A28B411}"/>
              </a:ext>
            </a:extLst>
          </p:cNvPr>
          <p:cNvSpPr/>
          <p:nvPr/>
        </p:nvSpPr>
        <p:spPr>
          <a:xfrm rot="5400000">
            <a:off x="62086" y="-111185"/>
            <a:ext cx="2802832" cy="2927002"/>
          </a:xfrm>
          <a:prstGeom prst="rtTriangle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0DC22A-C424-4E35-A2C1-1765D74C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2" b="3481"/>
          <a:stretch/>
        </p:blipFill>
        <p:spPr>
          <a:xfrm>
            <a:off x="1808921" y="-49102"/>
            <a:ext cx="10383077" cy="280283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B411D3-E2A0-4AAF-8668-B99B68894201}"/>
              </a:ext>
            </a:extLst>
          </p:cNvPr>
          <p:cNvCxnSpPr>
            <a:endCxn id="28" idx="4"/>
          </p:cNvCxnSpPr>
          <p:nvPr/>
        </p:nvCxnSpPr>
        <p:spPr>
          <a:xfrm flipH="1">
            <a:off x="1" y="1008993"/>
            <a:ext cx="1808920" cy="1744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C244B96-9BF1-4925-909E-75B97CE64901}"/>
              </a:ext>
            </a:extLst>
          </p:cNvPr>
          <p:cNvSpPr/>
          <p:nvPr/>
        </p:nvSpPr>
        <p:spPr>
          <a:xfrm>
            <a:off x="1699591" y="1143000"/>
            <a:ext cx="258418" cy="206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2A6044-FA01-41A8-B24A-69E663D7FC00}"/>
              </a:ext>
            </a:extLst>
          </p:cNvPr>
          <p:cNvSpPr/>
          <p:nvPr/>
        </p:nvSpPr>
        <p:spPr>
          <a:xfrm>
            <a:off x="1958009" y="248478"/>
            <a:ext cx="1431234" cy="720759"/>
          </a:xfrm>
          <a:prstGeom prst="rect">
            <a:avLst/>
          </a:prstGeom>
          <a:solidFill>
            <a:srgbClr val="0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6649A918-FF8F-4B6E-8D88-26AE19606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5" y="81805"/>
            <a:ext cx="1518698" cy="101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842FA-63B0-4772-B13B-D4141FCEA32D}"/>
              </a:ext>
            </a:extLst>
          </p:cNvPr>
          <p:cNvSpPr txBox="1"/>
          <p:nvPr/>
        </p:nvSpPr>
        <p:spPr>
          <a:xfrm>
            <a:off x="2806791" y="2692297"/>
            <a:ext cx="92649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Being in an Academy Translates Into Success!!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9A7ECD-A5FA-4805-89EC-2E6F6686D2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8346" y="3249556"/>
            <a:ext cx="6899995" cy="3647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ABBD50-FEAA-4BC7-B480-A744CF5E2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424" y="473937"/>
            <a:ext cx="330207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50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0062CF-4140-4862-8443-A6D7D7C7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9029"/>
            <a:ext cx="12011486" cy="486296"/>
          </a:xfrm>
        </p:spPr>
        <p:txBody>
          <a:bodyPr>
            <a:noAutofit/>
          </a:bodyPr>
          <a:lstStyle/>
          <a:p>
            <a:r>
              <a:rPr lang="en-US" sz="3200" dirty="0"/>
              <a:t>The Academy of Technology and Advanced Manufacturing Experience</a:t>
            </a:r>
          </a:p>
        </p:txBody>
      </p:sp>
      <p:pic>
        <p:nvPicPr>
          <p:cNvPr id="10" name="Picture 9" descr="A picture containing text, indoor, toy, cluttered&#10;&#10;Description automatically generated">
            <a:extLst>
              <a:ext uri="{FF2B5EF4-FFF2-40B4-BE49-F238E27FC236}">
                <a16:creationId xmlns:a16="http://schemas.microsoft.com/office/drawing/2014/main" id="{7BC69781-60D6-4032-B8A4-9463C4EF5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8" y="1123951"/>
            <a:ext cx="11665724" cy="5439296"/>
          </a:xfrm>
          <a:prstGeom prst="rect">
            <a:avLst/>
          </a:prstGeom>
        </p:spPr>
      </p:pic>
      <p:pic>
        <p:nvPicPr>
          <p:cNvPr id="12" name="Picture 11" descr="A person wearing a mask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363F2B7F-114E-42D2-BDCF-71BFEADBB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8" y="1123951"/>
            <a:ext cx="11665724" cy="5582799"/>
          </a:xfrm>
          <a:prstGeom prst="rect">
            <a:avLst/>
          </a:prstGeom>
        </p:spPr>
      </p:pic>
      <p:pic>
        <p:nvPicPr>
          <p:cNvPr id="16" name="Picture 1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D71C5A4-34E5-498D-A0A1-79A1B3C2C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8" y="1123951"/>
            <a:ext cx="11665723" cy="5582800"/>
          </a:xfrm>
          <a:prstGeom prst="rect">
            <a:avLst/>
          </a:prstGeom>
        </p:spPr>
      </p:pic>
      <p:pic>
        <p:nvPicPr>
          <p:cNvPr id="19" name="Picture 18" descr="A picture containing text, person, blue&#10;&#10;Description automatically generated">
            <a:extLst>
              <a:ext uri="{FF2B5EF4-FFF2-40B4-BE49-F238E27FC236}">
                <a16:creationId xmlns:a16="http://schemas.microsoft.com/office/drawing/2014/main" id="{8BF9B983-F1B5-45E3-ACA5-C3E80AE3D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7" y="1123950"/>
            <a:ext cx="11665724" cy="5604189"/>
          </a:xfrm>
          <a:prstGeom prst="rect">
            <a:avLst/>
          </a:prstGeom>
        </p:spPr>
      </p:pic>
      <p:pic>
        <p:nvPicPr>
          <p:cNvPr id="25" name="Picture 24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23ED0DC0-6AAC-460C-8A35-EA3CB9511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3" y="1102850"/>
            <a:ext cx="11657860" cy="5625289"/>
          </a:xfrm>
          <a:prstGeom prst="rect">
            <a:avLst/>
          </a:prstGeom>
        </p:spPr>
      </p:pic>
      <p:pic>
        <p:nvPicPr>
          <p:cNvPr id="27" name="Picture 26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96906D3D-51FD-492D-A0A1-8568445A1C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6" y="662619"/>
            <a:ext cx="11665722" cy="60655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E0F25B-C90F-4673-82E0-C666BA874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832" y="985138"/>
            <a:ext cx="11642139" cy="57707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23EA742-710C-4D9B-A4C7-258C88C62E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209" y="662618"/>
            <a:ext cx="11699959" cy="60655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428A5C-EB83-459E-9C8C-E5A9C2CA17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525" y="657528"/>
            <a:ext cx="11748989" cy="604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1CCC7D5-E345-4AA1-8F00-51793A28B411}"/>
              </a:ext>
            </a:extLst>
          </p:cNvPr>
          <p:cNvSpPr/>
          <p:nvPr/>
        </p:nvSpPr>
        <p:spPr>
          <a:xfrm rot="5400000">
            <a:off x="62086" y="-111185"/>
            <a:ext cx="2802832" cy="2927002"/>
          </a:xfrm>
          <a:prstGeom prst="rtTriangle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0DC22A-C424-4E35-A2C1-1765D74C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2" b="3481"/>
          <a:stretch/>
        </p:blipFill>
        <p:spPr>
          <a:xfrm>
            <a:off x="1808921" y="-49102"/>
            <a:ext cx="10383077" cy="280283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B411D3-E2A0-4AAF-8668-B99B68894201}"/>
              </a:ext>
            </a:extLst>
          </p:cNvPr>
          <p:cNvCxnSpPr>
            <a:endCxn id="28" idx="4"/>
          </p:cNvCxnSpPr>
          <p:nvPr/>
        </p:nvCxnSpPr>
        <p:spPr>
          <a:xfrm flipH="1">
            <a:off x="1" y="1008993"/>
            <a:ext cx="1808920" cy="1744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C244B96-9BF1-4925-909E-75B97CE64901}"/>
              </a:ext>
            </a:extLst>
          </p:cNvPr>
          <p:cNvSpPr/>
          <p:nvPr/>
        </p:nvSpPr>
        <p:spPr>
          <a:xfrm>
            <a:off x="1699591" y="1143000"/>
            <a:ext cx="258418" cy="206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2A6044-FA01-41A8-B24A-69E663D7FC00}"/>
              </a:ext>
            </a:extLst>
          </p:cNvPr>
          <p:cNvSpPr/>
          <p:nvPr/>
        </p:nvSpPr>
        <p:spPr>
          <a:xfrm>
            <a:off x="1958009" y="248478"/>
            <a:ext cx="1431234" cy="720759"/>
          </a:xfrm>
          <a:prstGeom prst="rect">
            <a:avLst/>
          </a:prstGeom>
          <a:solidFill>
            <a:srgbClr val="0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6649A918-FF8F-4B6E-8D88-26AE19606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5" y="81805"/>
            <a:ext cx="1518698" cy="101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842FA-63B0-4772-B13B-D4141FCEA32D}"/>
              </a:ext>
            </a:extLst>
          </p:cNvPr>
          <p:cNvSpPr txBox="1"/>
          <p:nvPr/>
        </p:nvSpPr>
        <p:spPr>
          <a:xfrm>
            <a:off x="357256" y="3749933"/>
            <a:ext cx="11997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The Academy of Technology &amp; Advanced       </a:t>
            </a:r>
            <a:b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Manufacturing is for everyone!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Students will </a:t>
            </a:r>
            <a:r>
              <a:rPr lang="en-US" sz="3800" dirty="0">
                <a:solidFill>
                  <a:srgbClr val="FFFFFF"/>
                </a:solidFill>
                <a:latin typeface="Calibri" panose="020F0502020204030204"/>
              </a:rPr>
              <a:t>exit the academy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skills that will help them for the rest of their life!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F98CA-559F-4088-826B-0ADB643DB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393" y="473937"/>
            <a:ext cx="3292132" cy="49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260BA8-DFC3-4B08-901E-CB2D2475D949}"/>
              </a:ext>
            </a:extLst>
          </p:cNvPr>
          <p:cNvSpPr txBox="1"/>
          <p:nvPr/>
        </p:nvSpPr>
        <p:spPr>
          <a:xfrm>
            <a:off x="4658124" y="2825618"/>
            <a:ext cx="6852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Everyone Is Welcome!!</a:t>
            </a:r>
          </a:p>
        </p:txBody>
      </p:sp>
    </p:spTree>
    <p:extLst>
      <p:ext uri="{BB962C8B-B14F-4D97-AF65-F5344CB8AC3E}">
        <p14:creationId xmlns:p14="http://schemas.microsoft.com/office/powerpoint/2010/main" val="282483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0AD9677-6F5F-4129-A814-C85DF39D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658" y="3219069"/>
            <a:ext cx="2733040" cy="2733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DBF3CA-8D5D-4DE5-AAC4-3C78AD0931C8}"/>
              </a:ext>
            </a:extLst>
          </p:cNvPr>
          <p:cNvSpPr/>
          <p:nvPr/>
        </p:nvSpPr>
        <p:spPr>
          <a:xfrm>
            <a:off x="0" y="5925795"/>
            <a:ext cx="12192000" cy="923330"/>
          </a:xfrm>
          <a:prstGeom prst="rect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2A8E0-57B3-4B14-903C-83E369DB35ED}"/>
              </a:ext>
            </a:extLst>
          </p:cNvPr>
          <p:cNvSpPr txBox="1"/>
          <p:nvPr/>
        </p:nvSpPr>
        <p:spPr>
          <a:xfrm>
            <a:off x="3299783" y="5925795"/>
            <a:ext cx="447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Academy Director – John Evans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jevans3@wcpss.net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Cary High School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919 460-3549 Ext. 21832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444B7B-CE5A-4EDF-B3AE-41FB8358A2FD}"/>
              </a:ext>
            </a:extLst>
          </p:cNvPr>
          <p:cNvCxnSpPr/>
          <p:nvPr/>
        </p:nvCxnSpPr>
        <p:spPr>
          <a:xfrm>
            <a:off x="9938" y="5925795"/>
            <a:ext cx="12192000" cy="0"/>
          </a:xfrm>
          <a:prstGeom prst="line">
            <a:avLst/>
          </a:prstGeom>
          <a:ln w="60325">
            <a:solidFill>
              <a:srgbClr val="00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E583F64-E588-42AE-85CC-3BDB1791D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75"/>
          <a:stretch/>
        </p:blipFill>
        <p:spPr>
          <a:xfrm>
            <a:off x="1" y="8875"/>
            <a:ext cx="12192000" cy="1733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D5D6C-898F-43DC-879D-57791C2CE870}"/>
              </a:ext>
            </a:extLst>
          </p:cNvPr>
          <p:cNvSpPr txBox="1"/>
          <p:nvPr/>
        </p:nvSpPr>
        <p:spPr>
          <a:xfrm>
            <a:off x="40640" y="2729978"/>
            <a:ext cx="12151360" cy="161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 are interested in being part of this exceptional program or need more                                                 		   information to make an informed decision scan the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		QR Code below or contact Mr. John Evans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      via email at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jevans3@wcpss.net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CEDE18-8AAF-4FEC-B3CB-32A0995CDE36}"/>
              </a:ext>
            </a:extLst>
          </p:cNvPr>
          <p:cNvSpPr txBox="1"/>
          <p:nvPr/>
        </p:nvSpPr>
        <p:spPr>
          <a:xfrm>
            <a:off x="40640" y="1701785"/>
            <a:ext cx="12151359" cy="972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do I Join the Academy of Technology and Advanced Manufacturing?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54EEB887-493F-4A3C-AEE2-FACB2467B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5" y="3264681"/>
            <a:ext cx="2952165" cy="2600764"/>
          </a:xfrm>
          <a:prstGeom prst="rect">
            <a:avLst/>
          </a:prstGeom>
        </p:spPr>
      </p:pic>
      <p:pic>
        <p:nvPicPr>
          <p:cNvPr id="7" name="Picture 6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4D15593B-1913-459A-9A97-73938A82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225" y="4214191"/>
            <a:ext cx="4031940" cy="1711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33907-55AA-4C01-90F5-30825D3AE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477" y="818143"/>
            <a:ext cx="4512365" cy="70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0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7875EAD5-D3C8-4E7F-A470-BE55A240E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096" y="3245811"/>
            <a:ext cx="2857500" cy="2857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DBF3CA-8D5D-4DE5-AAC4-3C78AD0931C8}"/>
              </a:ext>
            </a:extLst>
          </p:cNvPr>
          <p:cNvSpPr/>
          <p:nvPr/>
        </p:nvSpPr>
        <p:spPr>
          <a:xfrm>
            <a:off x="0" y="5925795"/>
            <a:ext cx="12192000" cy="923330"/>
          </a:xfrm>
          <a:prstGeom prst="rect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2A8E0-57B3-4B14-903C-83E369DB35ED}"/>
              </a:ext>
            </a:extLst>
          </p:cNvPr>
          <p:cNvSpPr txBox="1"/>
          <p:nvPr/>
        </p:nvSpPr>
        <p:spPr>
          <a:xfrm>
            <a:off x="3299783" y="5925795"/>
            <a:ext cx="447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Academy Director – John Evans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jevans3@wcpss.net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Cary High School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919 460-3549 Ext. 21832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444B7B-CE5A-4EDF-B3AE-41FB8358A2FD}"/>
              </a:ext>
            </a:extLst>
          </p:cNvPr>
          <p:cNvCxnSpPr/>
          <p:nvPr/>
        </p:nvCxnSpPr>
        <p:spPr>
          <a:xfrm>
            <a:off x="9938" y="5925795"/>
            <a:ext cx="12192000" cy="0"/>
          </a:xfrm>
          <a:prstGeom prst="line">
            <a:avLst/>
          </a:prstGeom>
          <a:ln w="60325">
            <a:solidFill>
              <a:srgbClr val="00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E583F64-E588-42AE-85CC-3BDB1791D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75"/>
          <a:stretch/>
        </p:blipFill>
        <p:spPr>
          <a:xfrm>
            <a:off x="1" y="8875"/>
            <a:ext cx="12192000" cy="1733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D5D6C-898F-43DC-879D-57791C2CE870}"/>
              </a:ext>
            </a:extLst>
          </p:cNvPr>
          <p:cNvSpPr txBox="1"/>
          <p:nvPr/>
        </p:nvSpPr>
        <p:spPr>
          <a:xfrm>
            <a:off x="40640" y="2729978"/>
            <a:ext cx="12151360" cy="161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If you are interested in being a member of the academy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Advisory Board or Support Team then scan the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		QR Code below or contact Mr. John Evans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      via email at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jevans3@wcpss.net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CEDE18-8AAF-4FEC-B3CB-32A0995CDE36}"/>
              </a:ext>
            </a:extLst>
          </p:cNvPr>
          <p:cNvSpPr txBox="1"/>
          <p:nvPr/>
        </p:nvSpPr>
        <p:spPr>
          <a:xfrm>
            <a:off x="40640" y="1701785"/>
            <a:ext cx="12151359" cy="972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do I get Involved With the Academy of Technology and Advanced Manufacturing?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54EEB887-493F-4A3C-AEE2-FACB2467B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2" y="3262419"/>
            <a:ext cx="2952165" cy="2600764"/>
          </a:xfrm>
          <a:prstGeom prst="rect">
            <a:avLst/>
          </a:prstGeom>
        </p:spPr>
      </p:pic>
      <p:pic>
        <p:nvPicPr>
          <p:cNvPr id="7" name="Picture 6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4D15593B-1913-459A-9A97-73938A82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225" y="4214191"/>
            <a:ext cx="4031940" cy="1711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33907-55AA-4C01-90F5-30825D3AE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477" y="818143"/>
            <a:ext cx="4512365" cy="70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0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8589-899B-4D91-8924-433E8C46D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6613" y="3365813"/>
            <a:ext cx="7846637" cy="16162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What is the Academy of Technology &amp; Advanced Manufacturing(ATAM)?</a:t>
            </a: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953EBE25-23BF-4B45-AA13-AADCCD10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7" y="-76643"/>
            <a:ext cx="4728267" cy="4165454"/>
          </a:xfrm>
          <a:prstGeom prst="rect">
            <a:avLst/>
          </a:prstGeom>
        </p:spPr>
      </p:pic>
      <p:pic>
        <p:nvPicPr>
          <p:cNvPr id="16" name="Picture 15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53461EB3-481C-4C01-BC54-0DF355226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68" y="4998219"/>
            <a:ext cx="3323386" cy="201003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B04797-26CF-403A-98E7-8A619C6A5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449" y="5148470"/>
            <a:ext cx="3256283" cy="170953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122173-66D4-4866-B9C8-15D69DE32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743" y="1416786"/>
            <a:ext cx="3773989" cy="230409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5649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066DB47-CBDF-4857-A269-8D6BD4ECB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2" y="0"/>
            <a:ext cx="6182818" cy="6895357"/>
          </a:xfrm>
          <a:prstGeom prst="rect">
            <a:avLst/>
          </a:prstGeom>
        </p:spPr>
      </p:pic>
      <p:pic>
        <p:nvPicPr>
          <p:cNvPr id="20" name="Picture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0D62514B-48D9-46ED-961E-4A1C965EB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53991"/>
            <a:ext cx="6254597" cy="685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D7F1C08D-72F4-432F-AD9F-50B998135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109" y="209029"/>
            <a:ext cx="1146059" cy="1428754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DAB9DD14-FD6F-4CD9-9B17-C69671A8C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65" y="148164"/>
            <a:ext cx="1759976" cy="155048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3A416F8-02E5-4FC8-8303-09262D448DA5}"/>
              </a:ext>
            </a:extLst>
          </p:cNvPr>
          <p:cNvGrpSpPr/>
          <p:nvPr/>
        </p:nvGrpSpPr>
        <p:grpSpPr>
          <a:xfrm>
            <a:off x="2281558" y="85137"/>
            <a:ext cx="8203329" cy="6744120"/>
            <a:chOff x="1604820" y="-984791"/>
            <a:chExt cx="8753744" cy="7830145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AC76CC21-77D7-45B5-BD3B-68C253AE076C}"/>
                </a:ext>
              </a:extLst>
            </p:cNvPr>
            <p:cNvSpPr txBox="1">
              <a:spLocks/>
            </p:cNvSpPr>
            <p:nvPr/>
          </p:nvSpPr>
          <p:spPr>
            <a:xfrm>
              <a:off x="1604820" y="-984791"/>
              <a:ext cx="8753744" cy="1800162"/>
            </a:xfrm>
            <a:prstGeom prst="rect">
              <a:avLst/>
            </a:prstGeom>
            <a:solidFill>
              <a:srgbClr val="047940"/>
            </a:solidFill>
            <a:ln w="63500">
              <a:solidFill>
                <a:schemeClr val="bg1"/>
              </a:solidFill>
            </a:ln>
            <a:effectLst>
              <a:softEdge rad="31750"/>
            </a:effectLst>
          </p:spPr>
          <p:txBody>
            <a:bodyPr vert="horz" lIns="91440" tIns="45720" rIns="91440" bIns="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IN" sz="4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</a:rPr>
                <a:t>An Opportunity For An Incredible Educational Experience For Cary High Students!!</a:t>
              </a:r>
            </a:p>
          </p:txBody>
        </p:sp>
        <p:pic>
          <p:nvPicPr>
            <p:cNvPr id="16" name="Picture 1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0383204-CCD4-4EC5-9899-49FF01C99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1308" y="738786"/>
              <a:ext cx="6931654" cy="6106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91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BF3CA-8D5D-4DE5-AAC4-3C78AD0931C8}"/>
              </a:ext>
            </a:extLst>
          </p:cNvPr>
          <p:cNvSpPr/>
          <p:nvPr/>
        </p:nvSpPr>
        <p:spPr>
          <a:xfrm>
            <a:off x="-9525" y="6006050"/>
            <a:ext cx="12192000" cy="837229"/>
          </a:xfrm>
          <a:prstGeom prst="rect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2A8E0-57B3-4B14-903C-83E369DB35ED}"/>
              </a:ext>
            </a:extLst>
          </p:cNvPr>
          <p:cNvSpPr txBox="1"/>
          <p:nvPr/>
        </p:nvSpPr>
        <p:spPr>
          <a:xfrm>
            <a:off x="0" y="6200828"/>
            <a:ext cx="4563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Academy Director – John Evans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jevans3@wcpss.net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444B7B-CE5A-4EDF-B3AE-41FB8358A2FD}"/>
              </a:ext>
            </a:extLst>
          </p:cNvPr>
          <p:cNvCxnSpPr>
            <a:cxnSpLocks/>
          </p:cNvCxnSpPr>
          <p:nvPr/>
        </p:nvCxnSpPr>
        <p:spPr>
          <a:xfrm>
            <a:off x="-9525" y="6006050"/>
            <a:ext cx="12192000" cy="0"/>
          </a:xfrm>
          <a:prstGeom prst="line">
            <a:avLst/>
          </a:prstGeom>
          <a:ln w="60325">
            <a:solidFill>
              <a:srgbClr val="00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E583F64-E588-42AE-85CC-3BDB1791D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5"/>
          <a:stretch/>
        </p:blipFill>
        <p:spPr>
          <a:xfrm>
            <a:off x="1" y="8875"/>
            <a:ext cx="12192000" cy="1638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A03D61-D7AD-4B91-A2B6-83B404993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852" y="851949"/>
            <a:ext cx="4027626" cy="628939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9342626-1ECD-4E00-BB30-828B5191F962}"/>
              </a:ext>
            </a:extLst>
          </p:cNvPr>
          <p:cNvSpPr txBox="1">
            <a:spLocks/>
          </p:cNvSpPr>
          <p:nvPr/>
        </p:nvSpPr>
        <p:spPr>
          <a:xfrm>
            <a:off x="28295" y="1838723"/>
            <a:ext cx="12191999" cy="4421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B2B2B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Cary High School ATAM </a:t>
            </a:r>
            <a:r>
              <a:rPr lang="en-US" sz="1800" dirty="0">
                <a:solidFill>
                  <a:srgbClr val="2B2B2B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smaller inclusive learning community within Cary High School that focuses on a career theme that is aligned with the needs of the local and state workforce and is integrated into the curriculum.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Twenty first century workplace, employability and soft skills are integrated within the program(Resume Writing, Mock Interviews, Job Shadows, Business Immersions, Internships Apprenticeships…etc.).  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take core and Career and Technical Education classes together as a cohort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program uses the integration of STEM principles, interdisciplinary, and co-curricular projects to prepare students for life and the workplace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Emphasis is placed on the  importance of  problem-solving, presentation, communication, teamwork, technology and employability skills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Academy acts as a bridge from the school system to the workplace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academies, educators, and the business community become partners investing in and developing today’s youth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23256-80BD-48C1-9A5B-BAB3C495A6EF}"/>
              </a:ext>
            </a:extLst>
          </p:cNvPr>
          <p:cNvSpPr txBox="1"/>
          <p:nvPr/>
        </p:nvSpPr>
        <p:spPr>
          <a:xfrm>
            <a:off x="8678103" y="6196949"/>
            <a:ext cx="354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Cary High School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919 460-3549 Ext. 21832</a:t>
            </a:r>
          </a:p>
        </p:txBody>
      </p:sp>
    </p:spTree>
    <p:extLst>
      <p:ext uri="{BB962C8B-B14F-4D97-AF65-F5344CB8AC3E}">
        <p14:creationId xmlns:p14="http://schemas.microsoft.com/office/powerpoint/2010/main" val="96849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1CCC7D5-E345-4AA1-8F00-51793A28B411}"/>
              </a:ext>
            </a:extLst>
          </p:cNvPr>
          <p:cNvSpPr/>
          <p:nvPr/>
        </p:nvSpPr>
        <p:spPr>
          <a:xfrm rot="5400000">
            <a:off x="-32536" y="3313"/>
            <a:ext cx="2992074" cy="2927002"/>
          </a:xfrm>
          <a:prstGeom prst="rtTriangle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DD7CF0-76DB-470D-A742-AEDE54EC2F39}"/>
              </a:ext>
            </a:extLst>
          </p:cNvPr>
          <p:cNvSpPr txBox="1"/>
          <p:nvPr/>
        </p:nvSpPr>
        <p:spPr>
          <a:xfrm>
            <a:off x="3115539" y="3652693"/>
            <a:ext cx="795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Opportunity for your child to be Part of: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2D9A19-0A96-490C-A908-C33CDCF14D41}"/>
              </a:ext>
            </a:extLst>
          </p:cNvPr>
          <p:cNvSpPr txBox="1"/>
          <p:nvPr/>
        </p:nvSpPr>
        <p:spPr>
          <a:xfrm>
            <a:off x="561315" y="4449310"/>
            <a:ext cx="11221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learning environment that is collaborative and fun!!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A group that has stronger relationships with their teachers!!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small learning community where students have built-in support!!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D08797D-F69B-433D-8FDD-AAB7ED742EAB}"/>
              </a:ext>
            </a:extLst>
          </p:cNvPr>
          <p:cNvSpPr/>
          <p:nvPr/>
        </p:nvSpPr>
        <p:spPr>
          <a:xfrm>
            <a:off x="1659833" y="1285305"/>
            <a:ext cx="216376" cy="15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48FEC29-06CD-45A0-BB10-EF0E128AE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"/>
          <a:stretch/>
        </p:blipFill>
        <p:spPr>
          <a:xfrm>
            <a:off x="387627" y="-29223"/>
            <a:ext cx="11814312" cy="2724150"/>
          </a:xfrm>
          <a:prstGeom prst="rect">
            <a:avLst/>
          </a:prstGeom>
        </p:spPr>
      </p:pic>
      <p:pic>
        <p:nvPicPr>
          <p:cNvPr id="54" name="Picture 53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3C8B93F1-7204-4D13-B116-D429C8DEF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05" y="2574071"/>
            <a:ext cx="2406464" cy="16039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8EC148-843D-48BA-A057-585A9DAD5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088" y="2962851"/>
            <a:ext cx="2360912" cy="1328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B89DE-1D1D-4D15-9F6C-0E9C8E6AC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219" y="428210"/>
            <a:ext cx="3338616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10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BF3CA-8D5D-4DE5-AAC4-3C78AD0931C8}"/>
              </a:ext>
            </a:extLst>
          </p:cNvPr>
          <p:cNvSpPr/>
          <p:nvPr/>
        </p:nvSpPr>
        <p:spPr>
          <a:xfrm>
            <a:off x="0" y="5679752"/>
            <a:ext cx="12192000" cy="1169373"/>
          </a:xfrm>
          <a:prstGeom prst="rect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2A8E0-57B3-4B14-903C-83E369DB35ED}"/>
              </a:ext>
            </a:extLst>
          </p:cNvPr>
          <p:cNvSpPr txBox="1"/>
          <p:nvPr/>
        </p:nvSpPr>
        <p:spPr>
          <a:xfrm>
            <a:off x="3036163" y="5679748"/>
            <a:ext cx="5885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Academy Director – John Evans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jevans3@wcpss.net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Cary High School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919 460-3549 Ext. 21832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444B7B-CE5A-4EDF-B3AE-41FB8358A2FD}"/>
              </a:ext>
            </a:extLst>
          </p:cNvPr>
          <p:cNvCxnSpPr/>
          <p:nvPr/>
        </p:nvCxnSpPr>
        <p:spPr>
          <a:xfrm>
            <a:off x="0" y="5679748"/>
            <a:ext cx="12192000" cy="0"/>
          </a:xfrm>
          <a:prstGeom prst="line">
            <a:avLst/>
          </a:prstGeom>
          <a:ln w="60325">
            <a:solidFill>
              <a:srgbClr val="00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E583F64-E588-42AE-85CC-3BDB1791D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5"/>
          <a:stretch/>
        </p:blipFill>
        <p:spPr>
          <a:xfrm>
            <a:off x="1" y="8875"/>
            <a:ext cx="12192000" cy="1733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D5D6C-898F-43DC-879D-57791C2CE870}"/>
              </a:ext>
            </a:extLst>
          </p:cNvPr>
          <p:cNvSpPr txBox="1"/>
          <p:nvPr/>
        </p:nvSpPr>
        <p:spPr>
          <a:xfrm>
            <a:off x="953690" y="2805174"/>
            <a:ext cx="1028462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Senior Katie Beekman, says, “ AOIT has been the greatest part of my high school experience. The field trips and project are unforgettable, the lessons learned are important skills I will use for forever, and the friendships become ones that last a lifetime!  AOIT is a family.  </a:t>
            </a:r>
            <a:endParaRPr kumimoji="0" lang="en-US" sz="24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10th grader Shelby Poliachik says, AOIT isn’t just about technology. It’s about community; you learn to work together with both your friends and  your teachers and have fun doing it.</a:t>
            </a:r>
            <a:endParaRPr kumimoji="0" lang="en-US" sz="24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4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CEDE18-8AAF-4FEC-B3CB-32A0995CDE36}"/>
              </a:ext>
            </a:extLst>
          </p:cNvPr>
          <p:cNvSpPr txBox="1"/>
          <p:nvPr/>
        </p:nvSpPr>
        <p:spPr>
          <a:xfrm>
            <a:off x="1135440" y="1765274"/>
            <a:ext cx="9687339" cy="1039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What former students say about being part of an academy!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03D61-D7AD-4B91-A2B6-83B404993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852" y="851949"/>
            <a:ext cx="4027626" cy="6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EDC671-DCF2-40CC-9DFF-963F11B63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5" t="1424" r="1820" b="1618"/>
          <a:stretch/>
        </p:blipFill>
        <p:spPr>
          <a:xfrm>
            <a:off x="1458617" y="62144"/>
            <a:ext cx="9681147" cy="6795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90DC6A-7724-409B-A8D5-B4C685A3E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39" y="62144"/>
            <a:ext cx="10835122" cy="4348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Proposed Course Sequencing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E87F15-CF42-4C08-BF97-946E9B64CE2A}"/>
              </a:ext>
            </a:extLst>
          </p:cNvPr>
          <p:cNvSpPr/>
          <p:nvPr/>
        </p:nvSpPr>
        <p:spPr>
          <a:xfrm>
            <a:off x="1589103" y="62144"/>
            <a:ext cx="1890944" cy="1473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EE29D90-566F-42C4-8CD6-213C11C49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103" y="172260"/>
            <a:ext cx="1516048" cy="13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04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41CCC7D5-E345-4AA1-8F00-51793A28B411}"/>
              </a:ext>
            </a:extLst>
          </p:cNvPr>
          <p:cNvSpPr/>
          <p:nvPr/>
        </p:nvSpPr>
        <p:spPr>
          <a:xfrm rot="5400000">
            <a:off x="62086" y="-111185"/>
            <a:ext cx="2802832" cy="2927002"/>
          </a:xfrm>
          <a:prstGeom prst="rtTriangle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0DC22A-C424-4E35-A2C1-1765D74C5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2" b="3481"/>
          <a:stretch/>
        </p:blipFill>
        <p:spPr>
          <a:xfrm>
            <a:off x="1808921" y="-49102"/>
            <a:ext cx="10383077" cy="28028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DD7CF0-76DB-470D-A742-AEDE54EC2F39}"/>
              </a:ext>
            </a:extLst>
          </p:cNvPr>
          <p:cNvSpPr txBox="1"/>
          <p:nvPr/>
        </p:nvSpPr>
        <p:spPr>
          <a:xfrm>
            <a:off x="2701907" y="3796492"/>
            <a:ext cx="81717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Opportunity for your child to Learn &amp; Earn: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2D9A19-0A96-490C-A908-C33CDCF14D41}"/>
              </a:ext>
            </a:extLst>
          </p:cNvPr>
          <p:cNvSpPr txBox="1"/>
          <p:nvPr/>
        </p:nvSpPr>
        <p:spPr>
          <a:xfrm>
            <a:off x="-47135" y="4445768"/>
            <a:ext cx="124437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Earn Industry recognized certs that will boost your earnings power!!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Learn employability and soft skills that will </a:t>
            </a: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put them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ahead of </a:t>
            </a: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their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peers!!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high demand technology, design, engineering and manufacturing skills!!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B411D3-E2A0-4AAF-8668-B99B68894201}"/>
              </a:ext>
            </a:extLst>
          </p:cNvPr>
          <p:cNvCxnSpPr>
            <a:endCxn id="28" idx="4"/>
          </p:cNvCxnSpPr>
          <p:nvPr/>
        </p:nvCxnSpPr>
        <p:spPr>
          <a:xfrm flipH="1">
            <a:off x="1" y="1008993"/>
            <a:ext cx="1808920" cy="1744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C244B96-9BF1-4925-909E-75B97CE64901}"/>
              </a:ext>
            </a:extLst>
          </p:cNvPr>
          <p:cNvSpPr/>
          <p:nvPr/>
        </p:nvSpPr>
        <p:spPr>
          <a:xfrm>
            <a:off x="1699591" y="1143000"/>
            <a:ext cx="258418" cy="206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2A6044-FA01-41A8-B24A-69E663D7FC00}"/>
              </a:ext>
            </a:extLst>
          </p:cNvPr>
          <p:cNvSpPr/>
          <p:nvPr/>
        </p:nvSpPr>
        <p:spPr>
          <a:xfrm>
            <a:off x="1958009" y="248478"/>
            <a:ext cx="1431234" cy="720759"/>
          </a:xfrm>
          <a:prstGeom prst="rect">
            <a:avLst/>
          </a:prstGeom>
          <a:solidFill>
            <a:srgbClr val="04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6649A918-FF8F-4B6E-8D88-26AE19606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5" y="81805"/>
            <a:ext cx="1518698" cy="1012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89E9B982-3D30-496B-97E8-83ADCA97C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2" y="2574071"/>
            <a:ext cx="2406464" cy="16039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EE97BC-4EFC-44D0-B3B1-64417AF42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815" y="2772585"/>
            <a:ext cx="1808919" cy="1356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C423F-11E6-4FD5-8BB3-0F6C7BF73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3513" y="493815"/>
            <a:ext cx="3389246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99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FA17D7-AEC9-41F4-8581-8B09F073B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55" y="0"/>
            <a:ext cx="10455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15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027928_Hexagon presentation dark_AAS_v4" id="{00715B48-F6B0-4FD0-BA2D-34714F23D55A}" vid="{445656DE-313E-4A78-B834-A775A8573BF1}"/>
    </a:ext>
  </a:extLst>
</a:theme>
</file>

<file path=ppt/theme/theme2.xml><?xml version="1.0" encoding="utf-8"?>
<a:theme xmlns:a="http://schemas.openxmlformats.org/drawingml/2006/main" name="2_Office Them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027928_Hexagon presentation dark_AAS_v4" id="{00715B48-F6B0-4FD0-BA2D-34714F23D55A}" vid="{445656DE-313E-4A78-B834-A775A8573B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7227</TotalTime>
  <Words>749</Words>
  <Application>Microsoft Office PowerPoint</Application>
  <PresentationFormat>Widescreen</PresentationFormat>
  <Paragraphs>69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 Black</vt:lpstr>
      <vt:lpstr>Calibri</vt:lpstr>
      <vt:lpstr>Comic Sans MS</vt:lpstr>
      <vt:lpstr>Garamond</vt:lpstr>
      <vt:lpstr>Gill Sans SemiBold</vt:lpstr>
      <vt:lpstr>Times New Roman</vt:lpstr>
      <vt:lpstr>Verdana</vt:lpstr>
      <vt:lpstr>Wingdings</vt:lpstr>
      <vt:lpstr>1_Office Theme</vt:lpstr>
      <vt:lpstr>2_Office Theme</vt:lpstr>
      <vt:lpstr>PowerPoint Presentation</vt:lpstr>
      <vt:lpstr>What is the Academy of Technology &amp; Advanced Manufacturing(ATAM)?</vt:lpstr>
      <vt:lpstr>PowerPoint Presentation</vt:lpstr>
      <vt:lpstr>PowerPoint Presentation</vt:lpstr>
      <vt:lpstr>PowerPoint Presentation</vt:lpstr>
      <vt:lpstr>PowerPoint Presentation</vt:lpstr>
      <vt:lpstr>Proposed Course Sequencing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Academy of Technology and Advanced Manufacturing Experience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Evans _ Staff - CaryHS</dc:creator>
  <cp:lastModifiedBy>John Evans _ Staff - CaryHS</cp:lastModifiedBy>
  <cp:revision>38</cp:revision>
  <dcterms:created xsi:type="dcterms:W3CDTF">2022-02-11T14:25:36Z</dcterms:created>
  <dcterms:modified xsi:type="dcterms:W3CDTF">2022-02-25T15:33:54Z</dcterms:modified>
</cp:coreProperties>
</file>